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962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8" r:id="rId3"/>
    <p:sldId id="261" r:id="rId4"/>
    <p:sldId id="262" r:id="rId5"/>
    <p:sldId id="266" r:id="rId6"/>
    <p:sldId id="268" r:id="rId7"/>
    <p:sldId id="269" r:id="rId8"/>
    <p:sldId id="263" r:id="rId9"/>
    <p:sldId id="257" r:id="rId10"/>
    <p:sldId id="264" r:id="rId11"/>
    <p:sldId id="260" r:id="rId12"/>
    <p:sldId id="271" r:id="rId13"/>
    <p:sldId id="259" r:id="rId14"/>
    <p:sldId id="265" r:id="rId15"/>
    <p:sldId id="270" r:id="rId16"/>
    <p:sldId id="267" r:id="rId17"/>
  </p:sldIdLst>
  <p:sldSz cx="24387175" cy="13716000"/>
  <p:notesSz cx="6858000" cy="9144000"/>
  <p:embeddedFontLst>
    <p:embeddedFont>
      <p:font typeface="IBM Plex Sans" panose="020B0503050203000203" pitchFamily="34" charset="0"/>
      <p:regular r:id="rId20"/>
      <p:bold r:id="rId21"/>
      <p:italic r:id="rId22"/>
      <p:boldItalic r:id="rId23"/>
    </p:embeddedFont>
    <p:embeddedFont>
      <p:font typeface="IBM Plex Sans ExtLt" panose="020B0303050203000203" pitchFamily="34" charset="0"/>
      <p:regular r:id="rId24"/>
      <p:italic r:id="rId25"/>
    </p:embeddedFont>
    <p:embeddedFont>
      <p:font typeface="IBM Plex Sans Light" panose="020B0403050203000203" pitchFamily="34" charset="0"/>
      <p:regular r:id="rId26"/>
      <p:italic r:id="rId27"/>
    </p:embeddedFont>
  </p:embeddedFontLst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2"/>
    <p:restoredTop sz="80203"/>
  </p:normalViewPr>
  <p:slideViewPr>
    <p:cSldViewPr snapToGrid="0" snapToObjects="1">
      <p:cViewPr>
        <p:scale>
          <a:sx n="33" d="100"/>
          <a:sy n="33" d="100"/>
        </p:scale>
        <p:origin x="1541" y="72"/>
      </p:cViewPr>
      <p:guideLst/>
    </p:cSldViewPr>
  </p:slideViewPr>
  <p:outlineViewPr>
    <p:cViewPr>
      <p:scale>
        <a:sx n="33" d="100"/>
        <a:sy n="33" d="100"/>
      </p:scale>
      <p:origin x="0" y="-59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13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1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6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859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733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648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52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400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6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071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3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IB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7677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C7EC2D-4233-1F14-8FB9-E0D766C3EB37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8E283-1F77-D364-D04A-65CEA5690517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6D87B4-D878-0BDF-89C4-BB0C5699B61F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48C1A-1376-AB15-22B8-780442280D1A}"/>
              </a:ext>
            </a:extLst>
          </p:cNvPr>
          <p:cNvSpPr txBox="1"/>
          <p:nvPr userDrawn="1"/>
        </p:nvSpPr>
        <p:spPr>
          <a:xfrm>
            <a:off x="2535382" y="12926291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672508-B2EC-DD4C-01D4-391BD9DDCB38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389B21-F353-1B62-A235-A3882F2A22D8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712154-4B72-5658-45FD-0CC5AC259CEB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A17A6-C641-E27F-7A27-11D4ABB1894D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2308D-085F-CAC5-6C84-7198C02973AC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95619-D0EB-3ABA-1D2E-ED27CA27703B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2297151"/>
            <a:ext cx="0" cy="970434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2188952" y="2297151"/>
            <a:ext cx="0" cy="970178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8288000" y="2297151"/>
            <a:ext cx="0" cy="9708921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367F8-B647-5621-40FE-9FBBD52F3B18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IBM Quant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D8F8E0-B756-63AB-9628-C670A6B06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101759" y="12015044"/>
            <a:ext cx="4143346" cy="159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F987E-29D4-E2C7-D8A6-0A5F2E8F365D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8F7562-10D6-E6C9-71AC-8304B9DD3585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00AB00-E8B4-AA67-6C1F-B3648C254184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449757-000B-9F61-EB64-0B9DF8D92B4A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71CEB1-AB92-1C24-27F2-201482A35B8C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F7B24-950C-A9B6-A6F7-0B1957DE0CD5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BE8EE-014C-DFA9-AA59-8A87E1085CFA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F047E4-02B6-E631-F209-17972ED9C544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638E09-F2DB-CEED-4269-670944DF345C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 dirty="0"/>
              <a:t>Pictogram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C1D7A5-32B9-A11C-147F-1EE04152328D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, IB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091FD5-9743-59A7-CE4E-B4198C798968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3611B3-2C71-7651-EC72-989902C20DF6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91810613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E9FFFB-4C0B-2F6F-2C3A-8DD2B881FED7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2078F3-C1A5-9606-0443-422265C3BF50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679F1F6-FF6D-56EA-C949-921AAF8E119C}"/>
              </a:ext>
            </a:extLst>
          </p:cNvPr>
          <p:cNvSpPr/>
          <p:nvPr userDrawn="1"/>
        </p:nvSpPr>
        <p:spPr bwMode="auto">
          <a:xfrm>
            <a:off x="3232" y="0"/>
            <a:ext cx="6158082" cy="13716000"/>
          </a:xfrm>
          <a:prstGeom prst="rect">
            <a:avLst/>
          </a:prstGeom>
          <a:solidFill>
            <a:srgbClr val="F4F4F4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0FE9A3-2BD3-A2F5-C0D2-4AA053868DC6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F8AFE5-F4F9-4F05-59B5-E32A86272796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680E2F-0ADC-6E67-00A6-0D17798B9620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9CA9BD-AE8E-B387-6CB9-7D5F1783C6AD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46C54-CDF1-A8EE-5ED5-98F47A9C30D9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410E3-7721-6BFD-44EA-08532794CFAA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, IBM Quant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43AC40-78A6-D76B-D22C-9724A0D0E0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101759" y="12015044"/>
            <a:ext cx="4143346" cy="159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14643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0DB260-A0F2-A60C-BB02-CD47FD726579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111102-95AC-8AEC-76B3-7A7D20CDA83F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A8725-D900-62C6-B8F9-EA5F2F7B4A7B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35511E-E263-6038-A6B0-975988E35B62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139B7-B05C-D6AC-1D5E-9A5E5DCC143B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0C6679-CCD7-7DFC-363E-1E206015FE41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2CFD7F-05DF-6C66-E479-188444BA15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8095" y="5361332"/>
            <a:ext cx="7790985" cy="299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BAAE0-707B-D22B-2A1C-523D9D80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DC8C76-8F1E-A059-9A07-65D3743DA1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4826E-D798-08CA-F0AF-CE72552D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427519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IB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IBM Quant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33E425-F561-C5D0-607E-2FA07D0648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015044"/>
            <a:ext cx="4143346" cy="159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4411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, IB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, IBM Quant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398431-637E-8B25-9AB7-9638FCAF51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015044"/>
            <a:ext cx="4143346" cy="159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34665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C48DB-AC27-3E72-3131-84B9DE098571}"/>
              </a:ext>
            </a:extLst>
          </p:cNvPr>
          <p:cNvSpPr txBox="1"/>
          <p:nvPr userDrawn="1"/>
        </p:nvSpPr>
        <p:spPr>
          <a:xfrm>
            <a:off x="576072" y="12728035"/>
            <a:ext cx="5015634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 anchor="b">
            <a:noAutofit/>
          </a:bodyPr>
          <a:lstStyle/>
          <a:p>
            <a:pPr marL="0" indent="0" algn="l" defTabSz="2438400">
              <a:spcBef>
                <a:spcPts val="2900"/>
              </a:spcBef>
              <a:buSzPct val="100000"/>
              <a:buFontTx/>
              <a:buNone/>
            </a:pPr>
            <a:r>
              <a:rPr lang="en-US" sz="1600" b="0" i="0" kern="0" dirty="0">
                <a:solidFill>
                  <a:srgbClr val="000000"/>
                </a:solidFill>
                <a:latin typeface="IBM Plex Sans" panose="020B0503050203000203" pitchFamily="34" charset="0"/>
                <a:ea typeface="+mj-ea"/>
                <a:cs typeface="+mj-cs"/>
                <a:sym typeface="IBM Plex Sans Light"/>
              </a:rPr>
              <a:t>IBM Quantum / </a:t>
            </a:r>
            <a:r>
              <a:rPr lang="en-US" sz="1600" b="0" i="0" dirty="0">
                <a:solidFill>
                  <a:srgbClr val="1D1C1D"/>
                </a:solidFill>
                <a:effectLst/>
                <a:latin typeface="IBM Plex Sans" panose="020B0503050203000203" pitchFamily="34" charset="0"/>
              </a:rPr>
              <a:t>© 2024 IBM Corporation</a:t>
            </a:r>
            <a:endParaRPr lang="en-US" sz="1600" b="0" i="0" kern="0" dirty="0">
              <a:solidFill>
                <a:srgbClr val="000000"/>
              </a:solidFill>
              <a:latin typeface="IBM Plex Sans" panose="020B0503050203000203" pitchFamily="34" charset="0"/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Footer text (optional)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04" r:id="rId2"/>
    <p:sldLayoutId id="2147483905" r:id="rId3"/>
    <p:sldLayoutId id="2147483963" r:id="rId4"/>
    <p:sldLayoutId id="2147483901" r:id="rId5"/>
    <p:sldLayoutId id="2147483964" r:id="rId6"/>
    <p:sldLayoutId id="2147483692" r:id="rId7"/>
    <p:sldLayoutId id="2147483965" r:id="rId8"/>
    <p:sldLayoutId id="2147483906" r:id="rId9"/>
    <p:sldLayoutId id="2147483907" r:id="rId10"/>
    <p:sldLayoutId id="2147483910" r:id="rId11"/>
    <p:sldLayoutId id="2147483908" r:id="rId12"/>
    <p:sldLayoutId id="2147483909" r:id="rId13"/>
    <p:sldLayoutId id="2147483912" r:id="rId14"/>
    <p:sldLayoutId id="2147483914" r:id="rId15"/>
    <p:sldLayoutId id="2147483915" r:id="rId16"/>
    <p:sldLayoutId id="2147483913" r:id="rId17"/>
    <p:sldLayoutId id="2147483917" r:id="rId18"/>
    <p:sldLayoutId id="2147483942" r:id="rId19"/>
    <p:sldLayoutId id="2147483919" r:id="rId20"/>
    <p:sldLayoutId id="2147483929" r:id="rId21"/>
    <p:sldLayoutId id="2147483920" r:id="rId22"/>
    <p:sldLayoutId id="2147483930" r:id="rId23"/>
    <p:sldLayoutId id="2147483928" r:id="rId24"/>
    <p:sldLayoutId id="2147483948" r:id="rId25"/>
    <p:sldLayoutId id="2147483927" r:id="rId26"/>
    <p:sldLayoutId id="2147483950" r:id="rId27"/>
    <p:sldLayoutId id="2147483921" r:id="rId28"/>
    <p:sldLayoutId id="2147483916" r:id="rId29"/>
    <p:sldLayoutId id="2147483922" r:id="rId30"/>
    <p:sldLayoutId id="2147483953" r:id="rId31"/>
    <p:sldLayoutId id="2147483956" r:id="rId32"/>
    <p:sldLayoutId id="2147483923" r:id="rId33"/>
    <p:sldLayoutId id="2147483924" r:id="rId34"/>
    <p:sldLayoutId id="2147483926" r:id="rId35"/>
    <p:sldLayoutId id="2147483925" r:id="rId36"/>
    <p:sldLayoutId id="2147483959" r:id="rId37"/>
    <p:sldLayoutId id="2147483937" r:id="rId38"/>
    <p:sldLayoutId id="2147483932" r:id="rId39"/>
    <p:sldLayoutId id="2147483934" r:id="rId40"/>
    <p:sldLayoutId id="2147483935" r:id="rId41"/>
    <p:sldLayoutId id="2147483936" r:id="rId42"/>
    <p:sldLayoutId id="2147483938" r:id="rId43"/>
    <p:sldLayoutId id="2147483939" r:id="rId44"/>
    <p:sldLayoutId id="2147483940" r:id="rId45"/>
    <p:sldLayoutId id="2147483960" r:id="rId46"/>
    <p:sldLayoutId id="2147483943" r:id="rId47"/>
    <p:sldLayoutId id="2147483941" r:id="rId48"/>
    <p:sldLayoutId id="2147483966" r:id="rId49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2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2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2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Star14/2024-Yonsei-WS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hyperlink" Target="https://ibm.box.com/s/05efcp2tycz76asa6jfvs5ql2dsbyc2k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12.png"/><Relationship Id="rId4" Type="http://schemas.openxmlformats.org/officeDocument/2006/relationships/hyperlink" Target="https://challenges.quantum.ibm.com/quantum-explorers-23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5.jpg"/><Relationship Id="rId5" Type="http://schemas.openxmlformats.org/officeDocument/2006/relationships/hyperlink" Target="https://arxiv.org/abs/2311.11218" TargetMode="External"/><Relationship Id="rId4" Type="http://schemas.openxmlformats.org/officeDocument/2006/relationships/hyperlink" Target="mailto:Boseong.Kim@ibm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ink&#10;&#10;Description automatically generated">
            <a:extLst>
              <a:ext uri="{FF2B5EF4-FFF2-40B4-BE49-F238E27FC236}">
                <a16:creationId xmlns:a16="http://schemas.microsoft.com/office/drawing/2014/main" id="{4AF92DDC-BB66-3351-5483-34449F7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3588" y="0"/>
            <a:ext cx="12193588" cy="813750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D99AB3-DB77-3198-40C1-08541C6B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18137230" cy="10928994"/>
          </a:xfrm>
        </p:spPr>
        <p:txBody>
          <a:bodyPr anchor="b"/>
          <a:lstStyle/>
          <a:p>
            <a:pPr>
              <a:lnSpc>
                <a:spcPct val="120000"/>
              </a:lnSpc>
            </a:pPr>
            <a:r>
              <a:rPr lang="ko-KR" altLang="en-US" dirty="0"/>
              <a:t>양자컴퓨터 활용 기본 교육</a:t>
            </a:r>
            <a:br>
              <a:rPr lang="en-US" altLang="ko-KR" dirty="0"/>
            </a:br>
            <a:r>
              <a:rPr lang="en-US" altLang="ko-KR" sz="6000" dirty="0"/>
              <a:t>for Yonsei working group students</a:t>
            </a:r>
            <a:br>
              <a:rPr lang="en-US" altLang="ko-KR" sz="6000" dirty="0"/>
            </a:br>
            <a:br>
              <a:rPr lang="en-US" altLang="ko-KR" sz="6000" dirty="0"/>
            </a:br>
            <a:r>
              <a:rPr lang="ko-KR" altLang="en-US" sz="6000" dirty="0"/>
              <a:t>김보성</a:t>
            </a:r>
            <a:br>
              <a:rPr lang="en-US" altLang="ko-KR" sz="6000" dirty="0"/>
            </a:br>
            <a:r>
              <a:rPr lang="en-US" altLang="ko-KR" sz="4000" dirty="0"/>
              <a:t>Korea Technical Enablement Lead, IBM </a:t>
            </a:r>
            <a:r>
              <a:rPr lang="en-US" altLang="ko-KR" sz="4000" b="1" dirty="0"/>
              <a:t>Quantum</a:t>
            </a:r>
            <a:endParaRPr lang="en-US" sz="6000" b="1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6AE9849-57B9-BB2B-98B5-DFB8BEC6238A}"/>
              </a:ext>
            </a:extLst>
          </p:cNvPr>
          <p:cNvCxnSpPr>
            <a:cxnSpLocks/>
          </p:cNvCxnSpPr>
          <p:nvPr/>
        </p:nvCxnSpPr>
        <p:spPr bwMode="auto">
          <a:xfrm>
            <a:off x="684435" y="8979423"/>
            <a:ext cx="1828800" cy="0"/>
          </a:xfrm>
          <a:prstGeom prst="line">
            <a:avLst/>
          </a:prstGeom>
          <a:ln w="101600" cap="rnd"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09931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600" dirty="0"/>
              <a:t>GitHub</a:t>
            </a:r>
            <a:br>
              <a:rPr lang="en-US" sz="8600" dirty="0"/>
            </a:br>
            <a:r>
              <a:rPr lang="en-US" sz="8600" dirty="0"/>
              <a:t>/ Box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7541807" cy="857250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en-US" altLang="ko-KR" sz="4800" dirty="0">
                <a:hlinkClick r:id="rId3"/>
              </a:rPr>
              <a:t>https://github.com/BStar14/2024-Yonsei-WS</a:t>
            </a:r>
            <a:endParaRPr lang="en-US" altLang="ko-KR" sz="4800" dirty="0"/>
          </a:p>
          <a:p>
            <a:pPr>
              <a:lnSpc>
                <a:spcPct val="250000"/>
              </a:lnSpc>
            </a:pPr>
            <a:endParaRPr lang="en-US" altLang="ko-KR" sz="4800" dirty="0"/>
          </a:p>
          <a:p>
            <a:pPr>
              <a:lnSpc>
                <a:spcPct val="250000"/>
              </a:lnSpc>
            </a:pPr>
            <a:endParaRPr lang="en-US" altLang="ko-KR" sz="4800" dirty="0"/>
          </a:p>
          <a:p>
            <a:pPr>
              <a:lnSpc>
                <a:spcPct val="250000"/>
              </a:lnSpc>
            </a:pPr>
            <a:r>
              <a:rPr lang="en-US" altLang="ko-KR" sz="4800" dirty="0">
                <a:hlinkClick r:id="rId4"/>
              </a:rPr>
              <a:t>https://ibm.box.com/s/05efcp2tycz76asa6jfvs5ql2dsbyc2k</a:t>
            </a:r>
            <a:endParaRPr lang="en-US" altLang="ko-KR" sz="4800" dirty="0"/>
          </a:p>
        </p:txBody>
      </p:sp>
      <p:pic>
        <p:nvPicPr>
          <p:cNvPr id="39" name="Picture 38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C39D188D-10AF-BE37-65B4-1E57FFCBC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898" y="0"/>
            <a:ext cx="18861278" cy="40582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FDF7A7-3B03-A774-8858-4EBA06E718C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4030959" y="4058222"/>
            <a:ext cx="4762500" cy="476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94CE5E-BCBC-F3C4-E12F-D001EADDF8A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8793459" y="8953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654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목표 </a:t>
            </a:r>
            <a:r>
              <a:rPr lang="en-US" altLang="ko-KR" sz="8600" dirty="0"/>
              <a:t>2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IBM Quantum </a:t>
            </a:r>
            <a:r>
              <a:rPr lang="ko-KR" altLang="en-US" sz="4800" dirty="0"/>
              <a:t>계정 생성하기</a:t>
            </a: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Quantum Explorers </a:t>
            </a:r>
            <a:r>
              <a:rPr lang="ko-KR" altLang="en-US" sz="4800" dirty="0"/>
              <a:t>플랫폼 접속하기</a:t>
            </a: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Circuit composer </a:t>
            </a:r>
            <a:r>
              <a:rPr lang="ko-KR" altLang="en-US" sz="4800" dirty="0"/>
              <a:t>사용해보기</a:t>
            </a:r>
            <a:endParaRPr lang="en-US" altLang="ko-KR" sz="4800" dirty="0"/>
          </a:p>
        </p:txBody>
      </p:sp>
      <p:pic>
        <p:nvPicPr>
          <p:cNvPr id="4" name="Picture 3" descr="A picture containing sink&#10;&#10;Description automatically generated">
            <a:extLst>
              <a:ext uri="{FF2B5EF4-FFF2-40B4-BE49-F238E27FC236}">
                <a16:creationId xmlns:a16="http://schemas.microsoft.com/office/drawing/2014/main" id="{C222639C-7038-C7A5-46F1-19C971426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12193586" y="5579896"/>
            <a:ext cx="12193587" cy="81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5595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C39D188D-10AF-BE37-65B4-1E57FFCBC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898" y="0"/>
            <a:ext cx="18861278" cy="4058222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9927805" cy="1525588"/>
          </a:xfrm>
        </p:spPr>
        <p:txBody>
          <a:bodyPr/>
          <a:lstStyle/>
          <a:p>
            <a:r>
              <a:rPr lang="en-US" sz="8600" dirty="0"/>
              <a:t>Quantum Explorers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7541807" cy="8572500"/>
          </a:xfrm>
        </p:spPr>
        <p:txBody>
          <a:bodyPr/>
          <a:lstStyle/>
          <a:p>
            <a:pPr>
              <a:lnSpc>
                <a:spcPct val="250000"/>
              </a:lnSpc>
            </a:pPr>
            <a:endParaRPr lang="en-US" altLang="ko-KR" sz="4800" dirty="0">
              <a:hlinkClick r:id="rId4"/>
            </a:endParaRPr>
          </a:p>
          <a:p>
            <a:pPr>
              <a:lnSpc>
                <a:spcPct val="250000"/>
              </a:lnSpc>
            </a:pPr>
            <a:r>
              <a:rPr lang="en-US" altLang="ko-KR" sz="4800" dirty="0">
                <a:hlinkClick r:id="rId4"/>
              </a:rPr>
              <a:t>https://challenges.quantum.ibm.com/quantum-explorers-23</a:t>
            </a:r>
            <a:endParaRPr lang="en-US" altLang="ko-KR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DF7A7-3B03-A774-8858-4EBA06E718C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8117879" y="5648611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9201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목표 </a:t>
            </a:r>
            <a:r>
              <a:rPr lang="en-US" altLang="ko-KR" sz="8600" dirty="0"/>
              <a:t>3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Quantum entanglement </a:t>
            </a:r>
            <a:r>
              <a:rPr lang="ko-KR" altLang="en-US" sz="4800" dirty="0"/>
              <a:t>이해하기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 err="1"/>
              <a:t>Qsphere</a:t>
            </a:r>
            <a:r>
              <a:rPr lang="en-US" sz="4800" dirty="0"/>
              <a:t> </a:t>
            </a:r>
            <a:r>
              <a:rPr lang="ko-KR" altLang="en-US" sz="4800" dirty="0"/>
              <a:t>그리기</a:t>
            </a:r>
          </a:p>
        </p:txBody>
      </p:sp>
      <p:pic>
        <p:nvPicPr>
          <p:cNvPr id="4" name="Picture 3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9EF3110B-8D80-590C-ECCB-21F29A6D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5525898" y="9657778"/>
            <a:ext cx="18861278" cy="405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879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과제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23236428" cy="8572500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4800" dirty="0"/>
              <a:t>디스코드 </a:t>
            </a:r>
            <a:r>
              <a:rPr lang="en-US" altLang="ko-KR" sz="4800" dirty="0"/>
              <a:t>#</a:t>
            </a:r>
            <a:r>
              <a:rPr lang="ko-KR" altLang="en-US" sz="4800" dirty="0"/>
              <a:t>🇰🇷</a:t>
            </a:r>
            <a:r>
              <a:rPr lang="en-US" altLang="ko-KR" sz="4800" dirty="0"/>
              <a:t>︱</a:t>
            </a:r>
            <a:r>
              <a:rPr lang="en-US" altLang="ko-KR" sz="4800" dirty="0" err="1"/>
              <a:t>korean</a:t>
            </a:r>
            <a:r>
              <a:rPr lang="en-US" altLang="ko-KR" sz="4800" dirty="0"/>
              <a:t> </a:t>
            </a:r>
            <a:r>
              <a:rPr lang="ko-KR" altLang="en-US" sz="4800" dirty="0"/>
              <a:t>포럼에 자기소개 쓰고 </a:t>
            </a:r>
            <a:r>
              <a:rPr lang="en-US" altLang="ko-KR" sz="4000" dirty="0"/>
              <a:t>&lt;- </a:t>
            </a:r>
            <a:r>
              <a:rPr lang="ko-KR" altLang="en-US" sz="4000" dirty="0"/>
              <a:t>자기소개 써주시는 분들께 스타벅스 아메리카노 쿠폰</a:t>
            </a:r>
            <a:r>
              <a:rPr lang="en-US" altLang="ko-KR" sz="4000" dirty="0"/>
              <a:t>!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4800" dirty="0"/>
              <a:t>자유롭게 </a:t>
            </a:r>
            <a:r>
              <a:rPr lang="en-US" sz="4800" dirty="0"/>
              <a:t>Quantum Explorers Platform</a:t>
            </a:r>
            <a:r>
              <a:rPr lang="ko-KR" altLang="en-US" sz="4800" dirty="0"/>
              <a:t>과 </a:t>
            </a:r>
            <a:r>
              <a:rPr lang="en-US" altLang="ko-KR" sz="4800" dirty="0"/>
              <a:t>Workbook</a:t>
            </a:r>
            <a:r>
              <a:rPr lang="ko-KR" altLang="en-US" sz="4800" dirty="0"/>
              <a:t>을 둘러보고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4800" dirty="0"/>
              <a:t>Captain Badge Quiz </a:t>
            </a:r>
            <a:r>
              <a:rPr lang="ko-KR" altLang="en-US" sz="4800" dirty="0"/>
              <a:t>풀어보기</a:t>
            </a:r>
            <a:r>
              <a:rPr lang="en-US" altLang="ko-KR" sz="4800" dirty="0"/>
              <a:t>!</a:t>
            </a:r>
            <a:endParaRPr lang="ko-KR" altLang="en-US" sz="4800" dirty="0"/>
          </a:p>
        </p:txBody>
      </p:sp>
      <p:pic>
        <p:nvPicPr>
          <p:cNvPr id="4" name="Picture 3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9EF3110B-8D80-590C-ECCB-21F29A6D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5525898" y="9657778"/>
            <a:ext cx="18861278" cy="405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4213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14546697" cy="1525588"/>
          </a:xfrm>
        </p:spPr>
        <p:txBody>
          <a:bodyPr/>
          <a:lstStyle/>
          <a:p>
            <a:r>
              <a:rPr lang="ko-KR" altLang="en-US" sz="8600" dirty="0"/>
              <a:t>강의 중 사용된 커맨드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23236428" cy="8572500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600" dirty="0" err="1"/>
              <a:t>conda</a:t>
            </a:r>
            <a:r>
              <a:rPr lang="en-US" altLang="ko-KR" sz="3600" dirty="0"/>
              <a:t> create -n </a:t>
            </a:r>
            <a:r>
              <a:rPr lang="en-US" altLang="ko-KR" sz="3600" dirty="0" err="1">
                <a:highlight>
                  <a:srgbClr val="FFFF00"/>
                </a:highlight>
              </a:rPr>
              <a:t>yonsei-ws</a:t>
            </a:r>
            <a:r>
              <a:rPr lang="en-US" altLang="ko-KR" sz="3600" dirty="0"/>
              <a:t> python </a:t>
            </a:r>
            <a:r>
              <a:rPr lang="en-US" altLang="ko-KR" sz="3600" dirty="0" err="1"/>
              <a:t>jupyter</a:t>
            </a:r>
            <a:br>
              <a:rPr lang="en-US" altLang="ko-KR" sz="3600" dirty="0"/>
            </a:br>
            <a:r>
              <a:rPr lang="en-US" altLang="ko-KR" sz="3600" dirty="0"/>
              <a:t># </a:t>
            </a:r>
            <a:r>
              <a:rPr lang="en-US" altLang="ko-KR" sz="3600" dirty="0" err="1">
                <a:highlight>
                  <a:srgbClr val="FFFF00"/>
                </a:highlight>
              </a:rPr>
              <a:t>yonsei-ws</a:t>
            </a:r>
            <a:r>
              <a:rPr lang="ko-KR" altLang="en-US" sz="3600" dirty="0"/>
              <a:t>라는 이름의 가상환경을 생성하고 </a:t>
            </a:r>
            <a:r>
              <a:rPr lang="en-US" altLang="ko-KR" sz="3600" dirty="0"/>
              <a:t>python</a:t>
            </a:r>
            <a:r>
              <a:rPr lang="ko-KR" altLang="en-US" sz="3600" dirty="0"/>
              <a:t>과 </a:t>
            </a:r>
            <a:r>
              <a:rPr lang="en-US" altLang="ko-KR" sz="3600" dirty="0" err="1"/>
              <a:t>jupyter</a:t>
            </a:r>
            <a:r>
              <a:rPr lang="en-US" altLang="ko-KR" sz="3600" dirty="0"/>
              <a:t> </a:t>
            </a:r>
            <a:r>
              <a:rPr lang="ko-KR" altLang="en-US" sz="3600" dirty="0"/>
              <a:t>패키지를 설치합니다</a:t>
            </a: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600" dirty="0" err="1"/>
              <a:t>conda</a:t>
            </a:r>
            <a:r>
              <a:rPr lang="en-US" altLang="ko-KR" sz="3600" dirty="0"/>
              <a:t> activate </a:t>
            </a:r>
            <a:r>
              <a:rPr lang="en-US" altLang="ko-KR" sz="3600" dirty="0" err="1"/>
              <a:t>yonsei-ws</a:t>
            </a:r>
            <a:br>
              <a:rPr lang="en-US" altLang="ko-KR" sz="3600" dirty="0"/>
            </a:br>
            <a:r>
              <a:rPr lang="en-US" altLang="ko-KR" sz="3600" dirty="0"/>
              <a:t># </a:t>
            </a:r>
            <a:r>
              <a:rPr lang="en-US" altLang="ko-KR" sz="3600" dirty="0" err="1"/>
              <a:t>yonsei-ws</a:t>
            </a:r>
            <a:r>
              <a:rPr lang="en-US" altLang="ko-KR" sz="3600" dirty="0"/>
              <a:t> </a:t>
            </a:r>
            <a:r>
              <a:rPr lang="ko-KR" altLang="en-US" sz="3600" dirty="0"/>
              <a:t>가상환경을 활성화합니다</a:t>
            </a: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600" dirty="0"/>
              <a:t>pip install </a:t>
            </a:r>
            <a:r>
              <a:rPr lang="en-US" altLang="ko-KR" sz="3600" dirty="0" err="1"/>
              <a:t>qiskit</a:t>
            </a:r>
            <a:r>
              <a:rPr lang="en-US" altLang="ko-KR" sz="3600" dirty="0"/>
              <a:t>[all] </a:t>
            </a:r>
            <a:r>
              <a:rPr lang="en-US" altLang="ko-KR" sz="3600" dirty="0" err="1"/>
              <a:t>qiskit</a:t>
            </a:r>
            <a:r>
              <a:rPr lang="en-US" altLang="ko-KR" sz="3600" dirty="0"/>
              <a:t>-</a:t>
            </a:r>
            <a:r>
              <a:rPr lang="en-US" altLang="ko-KR" sz="3600" dirty="0" err="1"/>
              <a:t>ibm</a:t>
            </a:r>
            <a:r>
              <a:rPr lang="en-US" altLang="ko-KR" sz="3600" dirty="0"/>
              <a:t>-runtime </a:t>
            </a:r>
            <a:r>
              <a:rPr lang="en-US" altLang="ko-KR" sz="3600" dirty="0" err="1"/>
              <a:t>qiskit</a:t>
            </a:r>
            <a:r>
              <a:rPr lang="en-US" altLang="ko-KR" sz="3600" dirty="0"/>
              <a:t>-optimization </a:t>
            </a:r>
            <a:r>
              <a:rPr lang="en-US" altLang="ko-KR" sz="3600" dirty="0" err="1"/>
              <a:t>qiskit</a:t>
            </a:r>
            <a:r>
              <a:rPr lang="en-US" altLang="ko-KR" sz="3600" dirty="0"/>
              <a:t>-machine-learning</a:t>
            </a:r>
            <a:br>
              <a:rPr lang="en-US" altLang="ko-KR" sz="3600" dirty="0"/>
            </a:br>
            <a:r>
              <a:rPr lang="en-US" altLang="ko-KR" sz="3600" dirty="0" err="1"/>
              <a:t>Qiskit</a:t>
            </a:r>
            <a:r>
              <a:rPr lang="en-US" altLang="ko-KR" sz="3600" dirty="0"/>
              <a:t> </a:t>
            </a:r>
            <a:r>
              <a:rPr lang="ko-KR" altLang="en-US" sz="3600" dirty="0"/>
              <a:t>패키지들을 설치합니다</a:t>
            </a: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36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600" dirty="0" err="1"/>
              <a:t>jupyter</a:t>
            </a:r>
            <a:r>
              <a:rPr lang="en-US" altLang="ko-KR" sz="3600" dirty="0"/>
              <a:t> notebook</a:t>
            </a:r>
            <a:br>
              <a:rPr lang="en-US" altLang="ko-KR" sz="3600" dirty="0"/>
            </a:br>
            <a:r>
              <a:rPr lang="ko-KR" altLang="en-US" sz="3600" dirty="0"/>
              <a:t>주피터 노트북을 실행합니다</a:t>
            </a:r>
            <a:endParaRPr lang="en-US" altLang="ko-KR" sz="3600" dirty="0"/>
          </a:p>
        </p:txBody>
      </p:sp>
      <p:pic>
        <p:nvPicPr>
          <p:cNvPr id="4" name="Picture 3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9EF3110B-8D80-590C-ECCB-21F29A6D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5525898" y="9657778"/>
            <a:ext cx="18861278" cy="405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3773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577338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02D95D49-6E63-2161-D3CB-1935F6ECF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898" y="0"/>
            <a:ext cx="18861278" cy="40582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BD9E4E-8B2A-DF31-DBCD-18076133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소개</a:t>
            </a:r>
            <a:endParaRPr lang="en-US" sz="8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08611-880B-5FB2-8209-5253C4A5DA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1" y="3429000"/>
            <a:ext cx="15564151" cy="85725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sz="4800" dirty="0"/>
              <a:t>김보성 </a:t>
            </a:r>
            <a:r>
              <a:rPr lang="en-US" altLang="ko-KR" sz="4800" dirty="0"/>
              <a:t>/ </a:t>
            </a:r>
            <a:r>
              <a:rPr lang="ko-KR" altLang="en-US" sz="4800" dirty="0"/>
              <a:t>과장</a:t>
            </a:r>
            <a:endParaRPr lang="en-US" altLang="ko-KR" sz="4400" dirty="0"/>
          </a:p>
          <a:p>
            <a:pPr>
              <a:lnSpc>
                <a:spcPct val="120000"/>
              </a:lnSpc>
            </a:pPr>
            <a:endParaRPr lang="en-US" sz="32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Korea Technical Enablement Lead, IBM Quantum (23’ 11 ~)</a:t>
            </a:r>
          </a:p>
          <a:p>
            <a:pPr marL="713232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Email: </a:t>
            </a:r>
            <a:r>
              <a:rPr lang="en-US" sz="3200" dirty="0">
                <a:hlinkClick r:id="rId4"/>
              </a:rPr>
              <a:t>Boseong.Kim@ibm.com</a:t>
            </a:r>
            <a:endParaRPr lang="en-US" sz="32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MSc in Quantum Technologies, University College London (23’ 9)</a:t>
            </a:r>
          </a:p>
          <a:p>
            <a:pPr marL="713232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b="1" dirty="0"/>
              <a:t>B. Kim</a:t>
            </a:r>
            <a:r>
              <a:rPr lang="en-US" sz="3200" dirty="0"/>
              <a:t> and S. Abramsky, State-independent all-versus-nothing arguments (2023), </a:t>
            </a:r>
            <a:r>
              <a:rPr lang="en-US" sz="3200" dirty="0">
                <a:hlinkClick r:id="rId5"/>
              </a:rPr>
              <a:t>arXiv:2311.11218 [quant-</a:t>
            </a:r>
            <a:r>
              <a:rPr lang="en-US" sz="3200" dirty="0" err="1">
                <a:hlinkClick r:id="rId5"/>
              </a:rPr>
              <a:t>ph</a:t>
            </a:r>
            <a:r>
              <a:rPr lang="en-US" sz="3200" dirty="0">
                <a:hlinkClick r:id="rId5"/>
              </a:rPr>
              <a:t>]</a:t>
            </a:r>
            <a:r>
              <a:rPr lang="en-US" sz="3200" dirty="0"/>
              <a:t>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BSc in Physics &amp; Mathematics, Yonsei University (22’ 8)</a:t>
            </a:r>
          </a:p>
          <a:p>
            <a:pPr marL="713232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Yonsei Physics Society SCC</a:t>
            </a:r>
          </a:p>
          <a:p>
            <a:pPr marL="713232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 err="1"/>
              <a:t>Qiskit</a:t>
            </a:r>
            <a:r>
              <a:rPr lang="en-US" sz="3200" dirty="0"/>
              <a:t> Advocate</a:t>
            </a:r>
          </a:p>
        </p:txBody>
      </p:sp>
      <p:pic>
        <p:nvPicPr>
          <p:cNvPr id="13" name="Picture 12" descr="A person holding up his hand&#10;&#10;Description automatically generated">
            <a:extLst>
              <a:ext uri="{FF2B5EF4-FFF2-40B4-BE49-F238E27FC236}">
                <a16:creationId xmlns:a16="http://schemas.microsoft.com/office/drawing/2014/main" id="{77C0160F-775F-18AA-78BF-A79A41B8E4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49436" y="1166812"/>
            <a:ext cx="6096000" cy="1083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426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교육 목표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4800" dirty="0"/>
              <a:t>본인의 연구에 양자컴퓨터를 어떻게 적용할 수 있을까요</a:t>
            </a:r>
            <a:r>
              <a:rPr lang="en-US" altLang="ko-KR" sz="4800" dirty="0"/>
              <a:t>?</a:t>
            </a:r>
          </a:p>
        </p:txBody>
      </p:sp>
      <p:pic>
        <p:nvPicPr>
          <p:cNvPr id="3" name="Picture 2" descr="A picture containing sink&#10;&#10;Description automatically generated">
            <a:extLst>
              <a:ext uri="{FF2B5EF4-FFF2-40B4-BE49-F238E27FC236}">
                <a16:creationId xmlns:a16="http://schemas.microsoft.com/office/drawing/2014/main" id="{984DB57C-F415-3F03-85B9-08B4DDF85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12193586" y="5579896"/>
            <a:ext cx="12193587" cy="81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701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5F5431C6-A8FB-588A-0231-D02116882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5525898" y="9657778"/>
            <a:ext cx="18861278" cy="4058222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교육 과정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914400" indent="-9144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4800" dirty="0" err="1"/>
              <a:t>Qiskit</a:t>
            </a:r>
            <a:r>
              <a:rPr lang="en-US" altLang="ko-KR" sz="4800" dirty="0"/>
              <a:t> 101</a:t>
            </a:r>
          </a:p>
          <a:p>
            <a:pPr marL="914400" indent="-9144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4800" dirty="0" err="1"/>
              <a:t>Qiskit</a:t>
            </a:r>
            <a:r>
              <a:rPr lang="en-US" altLang="ko-KR" sz="4800" dirty="0"/>
              <a:t> Runtime &amp; Error Mitigation</a:t>
            </a:r>
          </a:p>
          <a:p>
            <a:pPr marL="914400" indent="-9144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4800" dirty="0"/>
              <a:t>Quantum Machine Learning</a:t>
            </a:r>
          </a:p>
          <a:p>
            <a:pPr marL="914400" indent="-9144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4800" dirty="0"/>
              <a:t>Quantum Optimization</a:t>
            </a:r>
          </a:p>
          <a:p>
            <a:pPr marL="914400" indent="-91440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4800" dirty="0"/>
              <a:t>Blackhole &amp; </a:t>
            </a:r>
            <a:r>
              <a:rPr lang="en-US" altLang="ko-KR" sz="4800" dirty="0" err="1"/>
              <a:t>QnA</a:t>
            </a:r>
            <a:endParaRPr lang="en-US" altLang="ko-KR" sz="4800" dirty="0"/>
          </a:p>
        </p:txBody>
      </p:sp>
    </p:spTree>
    <p:extLst>
      <p:ext uri="{BB962C8B-B14F-4D97-AF65-F5344CB8AC3E}">
        <p14:creationId xmlns:p14="http://schemas.microsoft.com/office/powerpoint/2010/main" val="113757589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ink&#10;&#10;Description automatically generated">
            <a:extLst>
              <a:ext uri="{FF2B5EF4-FFF2-40B4-BE49-F238E27FC236}">
                <a16:creationId xmlns:a16="http://schemas.microsoft.com/office/drawing/2014/main" id="{4AF92DDC-BB66-3351-5483-34449F7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3588" y="0"/>
            <a:ext cx="12193588" cy="813750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D99AB3-DB77-3198-40C1-08541C6B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18137230" cy="8137509"/>
          </a:xfrm>
        </p:spPr>
        <p:txBody>
          <a:bodyPr anchor="b"/>
          <a:lstStyle/>
          <a:p>
            <a:pPr>
              <a:lnSpc>
                <a:spcPct val="120000"/>
              </a:lnSpc>
            </a:pPr>
            <a:r>
              <a:rPr lang="en-US" altLang="ko-KR" dirty="0"/>
              <a:t>Why</a:t>
            </a:r>
            <a:r>
              <a:rPr lang="ko-KR" altLang="en-US" dirty="0"/>
              <a:t> </a:t>
            </a:r>
            <a:r>
              <a:rPr lang="en-US" altLang="ko-KR" dirty="0"/>
              <a:t>Quantum</a:t>
            </a:r>
            <a:r>
              <a:rPr lang="ko-KR" altLang="en-US" dirty="0"/>
              <a:t> </a:t>
            </a:r>
            <a:r>
              <a:rPr lang="en-US" altLang="ko-KR" dirty="0"/>
              <a:t>Computing?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74799480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C39D188D-10AF-BE37-65B4-1E57FFCBC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898" y="0"/>
            <a:ext cx="18861278" cy="4058222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10256051" cy="1525588"/>
          </a:xfrm>
        </p:spPr>
        <p:txBody>
          <a:bodyPr/>
          <a:lstStyle/>
          <a:p>
            <a:r>
              <a:rPr lang="en-US" sz="8600" dirty="0"/>
              <a:t>Fourier Transform?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4800" dirty="0"/>
              <a:t>Discrete Fourier Transform takes: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4800" dirty="0"/>
              <a:t>Fast Fourier Transform takes: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4800" dirty="0"/>
              <a:t>Quantum Fourier Transform takes:</a:t>
            </a:r>
          </a:p>
        </p:txBody>
      </p:sp>
      <p:pic>
        <p:nvPicPr>
          <p:cNvPr id="2" name="Picture 2" descr="image1">
            <a:extLst>
              <a:ext uri="{FF2B5EF4-FFF2-40B4-BE49-F238E27FC236}">
                <a16:creationId xmlns:a16="http://schemas.microsoft.com/office/drawing/2014/main" id="{07AA4839-9D24-0C24-89B5-F92D5AFE2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8016239"/>
            <a:ext cx="24387175" cy="488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F2F8B15-56D5-D6A8-2AE2-81509EE8D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202" y="4004524"/>
            <a:ext cx="1668571" cy="67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EBF895-30AA-9E91-8056-1607A795B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5838" y="5530660"/>
            <a:ext cx="2247619" cy="609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E67EBB9-5476-8AC7-9A6E-8C65D1048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7605" y="6948952"/>
            <a:ext cx="1462857" cy="67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93746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D99AB3-DB77-3198-40C1-08541C6B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18137230" cy="8137509"/>
          </a:xfrm>
        </p:spPr>
        <p:txBody>
          <a:bodyPr anchor="b"/>
          <a:lstStyle/>
          <a:p>
            <a:pPr>
              <a:lnSpc>
                <a:spcPct val="120000"/>
              </a:lnSpc>
            </a:pPr>
            <a:r>
              <a:rPr lang="en-US" altLang="ko-KR" dirty="0"/>
              <a:t>What else?</a:t>
            </a:r>
            <a:endParaRPr lang="en-US" sz="6000" b="1" dirty="0"/>
          </a:p>
        </p:txBody>
      </p:sp>
      <p:pic>
        <p:nvPicPr>
          <p:cNvPr id="2" name="Picture 1" descr="A picture containing sink&#10;&#10;Description automatically generated">
            <a:extLst>
              <a:ext uri="{FF2B5EF4-FFF2-40B4-BE49-F238E27FC236}">
                <a16:creationId xmlns:a16="http://schemas.microsoft.com/office/drawing/2014/main" id="{955D6D22-BCB8-952B-DBEF-A2555AE52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12193586" y="5579896"/>
            <a:ext cx="12193587" cy="81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53976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ink&#10;&#10;Description automatically generated">
            <a:extLst>
              <a:ext uri="{FF2B5EF4-FFF2-40B4-BE49-F238E27FC236}">
                <a16:creationId xmlns:a16="http://schemas.microsoft.com/office/drawing/2014/main" id="{4AF92DDC-BB66-3351-5483-34449F7CA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3588" y="0"/>
            <a:ext cx="12193588" cy="813750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D99AB3-DB77-3198-40C1-08541C6B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9"/>
            <a:ext cx="18137230" cy="8137509"/>
          </a:xfrm>
        </p:spPr>
        <p:txBody>
          <a:bodyPr anchor="b"/>
          <a:lstStyle/>
          <a:p>
            <a:pPr>
              <a:lnSpc>
                <a:spcPct val="120000"/>
              </a:lnSpc>
            </a:pPr>
            <a:r>
              <a:rPr lang="en-US" altLang="ko-KR" dirty="0"/>
              <a:t>Week 1: </a:t>
            </a:r>
            <a:r>
              <a:rPr lang="en-US" altLang="ko-KR" dirty="0" err="1"/>
              <a:t>Qiskit</a:t>
            </a:r>
            <a:r>
              <a:rPr lang="en-US" altLang="ko-KR" dirty="0"/>
              <a:t> 101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44806503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E45726A-1D69-B643-C912-2CCF887B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8600" dirty="0"/>
              <a:t>목표 </a:t>
            </a:r>
            <a:r>
              <a:rPr lang="en-US" altLang="ko-KR" sz="8600" dirty="0"/>
              <a:t>1</a:t>
            </a:r>
            <a:endParaRPr lang="en-US" sz="8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A98078-2015-8666-3227-DC371D4A85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BA66CC-1213-11A1-1004-15A6AB5B1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15138849" cy="8572500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 err="1"/>
              <a:t>Qiskit</a:t>
            </a:r>
            <a:r>
              <a:rPr lang="en-US" sz="4800" dirty="0"/>
              <a:t> </a:t>
            </a:r>
            <a:r>
              <a:rPr lang="ko-KR" altLang="en-US" sz="4800" dirty="0"/>
              <a:t>설치하기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Bloch sphere </a:t>
            </a:r>
            <a:r>
              <a:rPr lang="ko-KR" altLang="en-US" sz="4800" dirty="0"/>
              <a:t>그리기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Qubit</a:t>
            </a:r>
            <a:r>
              <a:rPr lang="ko-KR" altLang="en-US" sz="4800" dirty="0"/>
              <a:t>과 </a:t>
            </a:r>
            <a:r>
              <a:rPr lang="en-US" altLang="ko-KR" sz="4800" dirty="0"/>
              <a:t>gate </a:t>
            </a:r>
            <a:r>
              <a:rPr lang="ko-KR" altLang="en-US" sz="4800" dirty="0"/>
              <a:t>이해하기</a:t>
            </a:r>
            <a:endParaRPr lang="en-US" altLang="ko-KR" sz="48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4800" dirty="0"/>
              <a:t>양자컴퓨터의 작동 원리 이해하기</a:t>
            </a:r>
            <a:endParaRPr lang="en-US" altLang="ko-KR" sz="4800" dirty="0"/>
          </a:p>
        </p:txBody>
      </p:sp>
      <p:pic>
        <p:nvPicPr>
          <p:cNvPr id="39" name="Picture 38" descr="A picture containing sitting, window, looking, glass&#10;&#10;Description automatically generated">
            <a:extLst>
              <a:ext uri="{FF2B5EF4-FFF2-40B4-BE49-F238E27FC236}">
                <a16:creationId xmlns:a16="http://schemas.microsoft.com/office/drawing/2014/main" id="{C39D188D-10AF-BE37-65B4-1E57FFCBC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898" y="0"/>
            <a:ext cx="18861278" cy="405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7941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161616"/>
      </a:lt1>
      <a:dk2>
        <a:srgbClr val="FFFFFF"/>
      </a:dk2>
      <a:lt2>
        <a:srgbClr val="161616"/>
      </a:lt2>
      <a:accent1>
        <a:srgbClr val="0F61FE"/>
      </a:accent1>
      <a:accent2>
        <a:srgbClr val="33B1FF"/>
      </a:accent2>
      <a:accent3>
        <a:srgbClr val="9EF0F0"/>
      </a:accent3>
      <a:accent4>
        <a:srgbClr val="8A3FFC"/>
      </a:accent4>
      <a:accent5>
        <a:srgbClr val="FA4D56"/>
      </a:accent5>
      <a:accent6>
        <a:srgbClr val="9F1853"/>
      </a:accent6>
      <a:hlink>
        <a:srgbClr val="4589FF"/>
      </a:hlink>
      <a:folHlink>
        <a:srgbClr val="8D8D8D"/>
      </a:folHlink>
    </a:clrScheme>
    <a:fontScheme name="IBM Plex Sans">
      <a:majorFont>
        <a:latin typeface="IBM Plex Sans Light"/>
        <a:ea typeface="IBM Plex Sans KR Light"/>
        <a:cs typeface=""/>
      </a:majorFont>
      <a:minorFont>
        <a:latin typeface="IBM Plex Sans Light"/>
        <a:ea typeface="IBM Plex Sans KR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-Quantum_Presentation_Template_v_2_Plex" id="{225392B7-A72C-D04D-BBCF-D4145B69A8F9}" vid="{25C28578-28C7-044B-9DBC-D91FD5F04C23}"/>
    </a:ext>
  </a:extLst>
</a:theme>
</file>

<file path=ppt/theme/theme2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3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35140</TotalTime>
  <Words>331</Words>
  <Application>Microsoft Office PowerPoint</Application>
  <PresentationFormat>Custom</PresentationFormat>
  <Paragraphs>86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IBM Plex Sans Light</vt:lpstr>
      <vt:lpstr>IBM Plex Sans ExtLt</vt:lpstr>
      <vt:lpstr>Arial</vt:lpstr>
      <vt:lpstr>IBM Plex Sans</vt:lpstr>
      <vt:lpstr>IBM presentation template</vt:lpstr>
      <vt:lpstr>양자컴퓨터 활용 기본 교육 for Yonsei working group students  김보성 Korea Technical Enablement Lead, IBM Quantum</vt:lpstr>
      <vt:lpstr>소개</vt:lpstr>
      <vt:lpstr>교육 목표</vt:lpstr>
      <vt:lpstr>교육 과정</vt:lpstr>
      <vt:lpstr>Why Quantum Computing?</vt:lpstr>
      <vt:lpstr>Fourier Transform?</vt:lpstr>
      <vt:lpstr>What else?</vt:lpstr>
      <vt:lpstr>Week 1: Qiskit 101</vt:lpstr>
      <vt:lpstr>목표 1</vt:lpstr>
      <vt:lpstr>GitHub / Box</vt:lpstr>
      <vt:lpstr>목표 2</vt:lpstr>
      <vt:lpstr>Quantum Explorers</vt:lpstr>
      <vt:lpstr>목표 3</vt:lpstr>
      <vt:lpstr>과제</vt:lpstr>
      <vt:lpstr>강의 중 사용된 커맨드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Quantum Summit announcement and Roadmap</dc:title>
  <dc:subject/>
  <dc:creator/>
  <cp:keywords/>
  <dc:description>Ambassador slides for Summit 2023 announcement updates and roadmap</dc:description>
  <cp:lastModifiedBy>Boseong Kim</cp:lastModifiedBy>
  <cp:revision>80</cp:revision>
  <cp:lastPrinted>2019-04-25T15:14:05Z</cp:lastPrinted>
  <dcterms:created xsi:type="dcterms:W3CDTF">2023-10-06T10:12:28Z</dcterms:created>
  <dcterms:modified xsi:type="dcterms:W3CDTF">2024-01-10T10:29:30Z</dcterms:modified>
  <cp:category/>
</cp:coreProperties>
</file>

<file path=docProps/thumbnail.jpeg>
</file>